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22" r:id="rId2"/>
    <p:sldId id="320" r:id="rId3"/>
    <p:sldId id="335" r:id="rId4"/>
    <p:sldId id="339" r:id="rId5"/>
    <p:sldId id="342" r:id="rId6"/>
    <p:sldId id="344" r:id="rId7"/>
    <p:sldId id="343" r:id="rId8"/>
    <p:sldId id="345" r:id="rId9"/>
    <p:sldId id="341" r:id="rId10"/>
    <p:sldId id="331" r:id="rId11"/>
    <p:sldId id="336" r:id="rId12"/>
    <p:sldId id="330" r:id="rId13"/>
    <p:sldId id="338" r:id="rId14"/>
    <p:sldId id="33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9A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660"/>
  </p:normalViewPr>
  <p:slideViewPr>
    <p:cSldViewPr>
      <p:cViewPr>
        <p:scale>
          <a:sx n="70" d="100"/>
          <a:sy n="70" d="100"/>
        </p:scale>
        <p:origin x="-4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79F37-E403-47A9-B684-5D6C92AED84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4A1BB-8BC8-4412-AE42-86BCE97A6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86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4A1BB-8BC8-4412-AE42-86BCE97A6D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61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4A1BB-8BC8-4412-AE42-86BCE97A6D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87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75C0-B5B0-42D8-BBBF-D3FE66F7860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C434-43A0-472E-ADD2-BC0F0972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9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75C0-B5B0-42D8-BBBF-D3FE66F7860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C434-43A0-472E-ADD2-BC0F0972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4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75C0-B5B0-42D8-BBBF-D3FE66F7860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C434-43A0-472E-ADD2-BC0F0972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9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830763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  <a:lvl2pPr>
              <a:defRPr>
                <a:latin typeface="Comic Sans MS" pitchFamily="66" charset="0"/>
              </a:defRPr>
            </a:lvl2pPr>
            <a:lvl3pPr>
              <a:defRPr>
                <a:latin typeface="Comic Sans MS" pitchFamily="66" charset="0"/>
              </a:defRPr>
            </a:lvl3pPr>
            <a:lvl4pPr>
              <a:defRPr>
                <a:latin typeface="Comic Sans MS" pitchFamily="66" charset="0"/>
              </a:defRPr>
            </a:lvl4pPr>
            <a:lvl5pPr>
              <a:defRPr>
                <a:latin typeface="Comic Sans MS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75C0-B5B0-42D8-BBBF-D3FE66F7860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C434-43A0-472E-ADD2-BC0F0972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9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75C0-B5B0-42D8-BBBF-D3FE66F7860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C434-43A0-472E-ADD2-BC0F0972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4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7467600" cy="609600"/>
          </a:xfrm>
        </p:spPr>
        <p:txBody>
          <a:bodyPr/>
          <a:lstStyle>
            <a:lvl1pPr marL="0" indent="0">
              <a:buNone/>
              <a:defRPr sz="2800" i="1">
                <a:latin typeface="Comic Sans MS" panose="030F0702030302020204" pitchFamily="66" charset="0"/>
              </a:defRPr>
            </a:lvl1pPr>
            <a:lvl2pPr marL="457200" indent="0"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>
            <a:lvl1pPr>
              <a:defRPr sz="2400">
                <a:latin typeface="Comic Sans MS" panose="030F0702030302020204" pitchFamily="66" charset="0"/>
              </a:defRPr>
            </a:lvl1pPr>
            <a:lvl2pPr>
              <a:defRPr sz="2000">
                <a:latin typeface="Comic Sans MS" panose="030F0702030302020204" pitchFamily="66" charset="0"/>
              </a:defRPr>
            </a:lvl2pPr>
            <a:lvl3pPr>
              <a:defRPr sz="1800">
                <a:latin typeface="Comic Sans MS" panose="030F0702030302020204" pitchFamily="66" charset="0"/>
              </a:defRPr>
            </a:lvl3pPr>
            <a:lvl4pPr>
              <a:defRPr sz="1600">
                <a:latin typeface="Comic Sans MS" panose="030F0702030302020204" pitchFamily="66" charset="0"/>
              </a:defRPr>
            </a:lvl4pPr>
            <a:lvl5pPr>
              <a:defRPr sz="1600">
                <a:latin typeface="Comic Sans MS" panose="030F0702030302020204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75C0-B5B0-42D8-BBBF-D3FE66F7860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C434-43A0-472E-ADD2-BC0F09728BC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990600"/>
            <a:ext cx="9144000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17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75C0-B5B0-42D8-BBBF-D3FE66F7860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C434-43A0-472E-ADD2-BC0F0972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5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75C0-B5B0-42D8-BBBF-D3FE66F7860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C434-43A0-472E-ADD2-BC0F0972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39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75C0-B5B0-42D8-BBBF-D3FE66F7860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C434-43A0-472E-ADD2-BC0F0972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8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75C0-B5B0-42D8-BBBF-D3FE66F7860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C434-43A0-472E-ADD2-BC0F0972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4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75C0-B5B0-42D8-BBBF-D3FE66F7860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C434-43A0-472E-ADD2-BC0F0972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72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B75C0-B5B0-42D8-BBBF-D3FE66F7860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DC434-43A0-472E-ADD2-BC0F09728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4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notesSlide" Target="../notesSlides/notesSlide2.xml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Excel_Worksheet3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FRC Robot Mechanical Principles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838200" y="1600200"/>
            <a:ext cx="6705600" cy="4648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Review understanding from last week</a:t>
            </a:r>
          </a:p>
          <a:p>
            <a:pPr lvl="1"/>
            <a:r>
              <a:rPr lang="en-US" sz="1800" dirty="0" smtClean="0"/>
              <a:t>Robot agility and maneuverability?</a:t>
            </a:r>
          </a:p>
          <a:p>
            <a:pPr lvl="1"/>
            <a:r>
              <a:rPr lang="en-US" sz="1800" dirty="0"/>
              <a:t>Chassis types &amp; </a:t>
            </a:r>
            <a:r>
              <a:rPr lang="en-US" sz="1800" dirty="0" smtClean="0"/>
              <a:t>options</a:t>
            </a:r>
          </a:p>
          <a:p>
            <a:pPr lvl="1"/>
            <a:r>
              <a:rPr lang="en-US" sz="1800" dirty="0" smtClean="0"/>
              <a:t>Speed and Torque?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Torque vs. Speed </a:t>
            </a:r>
          </a:p>
          <a:p>
            <a:pPr lvl="1"/>
            <a:r>
              <a:rPr lang="en-US" sz="1800" dirty="0" smtClean="0"/>
              <a:t>Gear ratios  </a:t>
            </a:r>
          </a:p>
          <a:p>
            <a:pPr lvl="1"/>
            <a:r>
              <a:rPr lang="en-US" sz="1800" dirty="0" smtClean="0"/>
              <a:t>Breakaway torque limit</a:t>
            </a:r>
          </a:p>
          <a:p>
            <a:pPr lvl="1"/>
            <a:r>
              <a:rPr lang="en-US" sz="1800" dirty="0" smtClean="0"/>
              <a:t>2 speed</a:t>
            </a:r>
          </a:p>
          <a:p>
            <a:pPr lvl="1"/>
            <a:r>
              <a:rPr lang="en-US" sz="1800" dirty="0" smtClean="0"/>
              <a:t>3 CIM vs. 2 CIM</a:t>
            </a:r>
          </a:p>
          <a:p>
            <a:pPr lvl="1"/>
            <a:r>
              <a:rPr lang="en-US" sz="1800" dirty="0" smtClean="0"/>
              <a:t>3 CIM + 2 Speed – vs. 3 CIM single speed</a:t>
            </a:r>
            <a:endParaRPr lang="en-US" sz="1800" dirty="0"/>
          </a:p>
          <a:p>
            <a:endParaRPr lang="en-US" sz="2000" dirty="0" smtClean="0"/>
          </a:p>
          <a:p>
            <a:r>
              <a:rPr lang="en-US" sz="2000" dirty="0" smtClean="0"/>
              <a:t>Wheels: Friction</a:t>
            </a:r>
          </a:p>
          <a:p>
            <a:pPr lvl="1"/>
            <a:endParaRPr lang="en-US" sz="1800" dirty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038600" cy="457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Continuing Subjects: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743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789090"/>
            <a:ext cx="5143500" cy="476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Gear Ratio Effects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8801100" cy="609600"/>
          </a:xfrm>
        </p:spPr>
        <p:txBody>
          <a:bodyPr>
            <a:noAutofit/>
          </a:bodyPr>
          <a:lstStyle/>
          <a:p>
            <a:r>
              <a:rPr lang="en-US" sz="2200" dirty="0" smtClean="0"/>
              <a:t>Gear Ratio Optimization Trades Off Speed and Torque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828800"/>
            <a:ext cx="3657600" cy="4724400"/>
          </a:xfrm>
        </p:spPr>
        <p:txBody>
          <a:bodyPr>
            <a:normAutofit fontScale="85000" lnSpcReduction="10000"/>
          </a:bodyPr>
          <a:lstStyle/>
          <a:p>
            <a:pPr marL="228600" indent="-171450"/>
            <a:r>
              <a:rPr lang="en-US" sz="1600" dirty="0" smtClean="0"/>
              <a:t>Higher gear ratio</a:t>
            </a:r>
            <a:endParaRPr lang="en-US" sz="1200" dirty="0" smtClean="0"/>
          </a:p>
          <a:p>
            <a:pPr marL="628650" lvl="1" indent="-171450"/>
            <a:r>
              <a:rPr lang="en-US" sz="1400" dirty="0" smtClean="0"/>
              <a:t>Lower max speed</a:t>
            </a:r>
          </a:p>
          <a:p>
            <a:pPr marL="628650" lvl="1" indent="-171450"/>
            <a:r>
              <a:rPr lang="en-US" sz="1400" dirty="0" smtClean="0"/>
              <a:t>More low end torque</a:t>
            </a:r>
          </a:p>
          <a:p>
            <a:pPr marL="628650" lvl="1" indent="-171450"/>
            <a:r>
              <a:rPr lang="en-US" sz="1400" dirty="0" smtClean="0"/>
              <a:t>May not be able to use all of Torque?</a:t>
            </a:r>
          </a:p>
          <a:p>
            <a:pPr marL="228600" indent="-171450"/>
            <a:r>
              <a:rPr lang="en-US" sz="1600" dirty="0" smtClean="0"/>
              <a:t>Lower Gear Ratio</a:t>
            </a:r>
          </a:p>
          <a:p>
            <a:pPr marL="628650" lvl="1" indent="-171450"/>
            <a:r>
              <a:rPr lang="en-US" sz="1400" dirty="0" smtClean="0"/>
              <a:t>Higher max speed</a:t>
            </a:r>
          </a:p>
          <a:p>
            <a:pPr marL="628650" lvl="1" indent="-171450"/>
            <a:r>
              <a:rPr lang="en-US" sz="1400" dirty="0" smtClean="0"/>
              <a:t>Less max torque</a:t>
            </a:r>
          </a:p>
          <a:p>
            <a:pPr marL="628650" lvl="1" indent="-171450"/>
            <a:r>
              <a:rPr lang="en-US" sz="1400" dirty="0" smtClean="0"/>
              <a:t>May not ever get to top speed?</a:t>
            </a:r>
          </a:p>
          <a:p>
            <a:pPr marL="166688" indent="-166688"/>
            <a:r>
              <a:rPr lang="en-US" sz="1600" dirty="0"/>
              <a:t>Torque provides acceleration </a:t>
            </a:r>
          </a:p>
          <a:p>
            <a:pPr marL="628650" lvl="1" indent="-171450"/>
            <a:r>
              <a:rPr lang="en-US" sz="1400" dirty="0"/>
              <a:t>T = F * </a:t>
            </a:r>
            <a:r>
              <a:rPr lang="en-US" sz="1400" dirty="0" smtClean="0"/>
              <a:t>r  </a:t>
            </a:r>
            <a:r>
              <a:rPr lang="en-US" sz="1400" dirty="0"/>
              <a:t>= </a:t>
            </a:r>
            <a:r>
              <a:rPr lang="en-US" sz="1400" dirty="0" smtClean="0"/>
              <a:t>m </a:t>
            </a:r>
            <a:r>
              <a:rPr lang="en-US" sz="1400" dirty="0"/>
              <a:t>*</a:t>
            </a:r>
            <a:r>
              <a:rPr lang="en-US" sz="1400" u="sng" dirty="0"/>
              <a:t> </a:t>
            </a:r>
            <a:r>
              <a:rPr lang="en-US" sz="1400" b="1" u="sng" dirty="0"/>
              <a:t>a </a:t>
            </a:r>
            <a:r>
              <a:rPr lang="en-US" sz="1400" dirty="0"/>
              <a:t>* r</a:t>
            </a:r>
          </a:p>
          <a:p>
            <a:pPr marL="628650" lvl="1" indent="-171450"/>
            <a:r>
              <a:rPr lang="en-US" sz="1400" dirty="0"/>
              <a:t>increasing speed</a:t>
            </a:r>
          </a:p>
          <a:p>
            <a:pPr marL="228600" indent="-171450"/>
            <a:r>
              <a:rPr lang="en-US" sz="1600" dirty="0"/>
              <a:t>Torque decreases with speed</a:t>
            </a:r>
          </a:p>
          <a:p>
            <a:pPr marL="228600" indent="-171450"/>
            <a:endParaRPr lang="en-US" sz="1800" dirty="0" smtClean="0"/>
          </a:p>
          <a:p>
            <a:pPr marL="228600" indent="-171450"/>
            <a:r>
              <a:rPr lang="en-US" sz="1600" dirty="0" smtClean="0"/>
              <a:t>Wheel friction limits amount of Torque that can be transmitted without spinning wheels</a:t>
            </a:r>
          </a:p>
          <a:p>
            <a:pPr marL="628650" lvl="1" indent="-171450"/>
            <a:r>
              <a:rPr lang="en-US" sz="1200" dirty="0" smtClean="0"/>
              <a:t>Only get advantage of higher gear ratio if friction is high</a:t>
            </a:r>
          </a:p>
          <a:p>
            <a:pPr marL="628650" lvl="1" indent="-171450"/>
            <a:r>
              <a:rPr lang="en-US" sz="1200" dirty="0" smtClean="0"/>
              <a:t>For Instance: </a:t>
            </a:r>
            <a:r>
              <a:rPr lang="en-US" sz="1200" dirty="0" smtClean="0">
                <a:latin typeface="Symbol" panose="05050102010706020507" pitchFamily="18" charset="2"/>
              </a:rPr>
              <a:t>m</a:t>
            </a:r>
            <a:r>
              <a:rPr lang="en-US" sz="1200" dirty="0" smtClean="0"/>
              <a:t> = 0.9 there is no advantage to a gear ratio above 7.3</a:t>
            </a:r>
          </a:p>
          <a:p>
            <a:pPr marL="628650" lvl="1" indent="-171450"/>
            <a:endParaRPr lang="en-US" sz="1200" dirty="0"/>
          </a:p>
          <a:p>
            <a:pPr marL="228600" indent="-171450"/>
            <a:r>
              <a:rPr lang="en-US" sz="1600" dirty="0" smtClean="0"/>
              <a:t>For typical </a:t>
            </a:r>
            <a:r>
              <a:rPr lang="en-US" sz="1900" dirty="0" smtClean="0">
                <a:latin typeface="Symbol" panose="05050102010706020507" pitchFamily="18" charset="2"/>
              </a:rPr>
              <a:t>m</a:t>
            </a:r>
            <a:r>
              <a:rPr lang="en-US" sz="1600" dirty="0" smtClean="0"/>
              <a:t> = 1.1 What is optimum gear ratio?</a:t>
            </a:r>
          </a:p>
          <a:p>
            <a:pPr marL="57150" indent="0">
              <a:buNone/>
            </a:pP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878500" y="3593068"/>
            <a:ext cx="1065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Torque=&gt;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33115" y="4355068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&lt;= Speed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382685" y="4736068"/>
            <a:ext cx="1270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&lt;= Distance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495800" y="1828800"/>
            <a:ext cx="1229309" cy="369332"/>
            <a:chOff x="4495800" y="1828800"/>
            <a:chExt cx="1229309" cy="369332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4495800" y="2057400"/>
              <a:ext cx="4572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876800" y="1828800"/>
              <a:ext cx="848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Symbol" panose="05050102010706020507" pitchFamily="18" charset="2"/>
                </a:rPr>
                <a:t>m = 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+mj-lt"/>
                </a:rPr>
                <a:t>1.3</a:t>
              </a:r>
              <a:endParaRPr lang="en-US" dirty="0">
                <a:solidFill>
                  <a:schemeClr val="bg2">
                    <a:lumMod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495800" y="2438400"/>
            <a:ext cx="1229309" cy="369332"/>
            <a:chOff x="4495800" y="1828800"/>
            <a:chExt cx="1229309" cy="369332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4495800" y="2057400"/>
              <a:ext cx="4572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876800" y="1828800"/>
              <a:ext cx="848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Symbol" panose="05050102010706020507" pitchFamily="18" charset="2"/>
                </a:rPr>
                <a:t>m = 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+mj-lt"/>
                </a:rPr>
                <a:t>1.1</a:t>
              </a:r>
              <a:endParaRPr lang="en-US" dirty="0">
                <a:solidFill>
                  <a:schemeClr val="bg2">
                    <a:lumMod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485691" y="3135868"/>
            <a:ext cx="1232515" cy="369332"/>
            <a:chOff x="4495800" y="1828800"/>
            <a:chExt cx="1232515" cy="369332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4495800" y="2057400"/>
              <a:ext cx="4572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876800" y="1828800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Symbol" panose="05050102010706020507" pitchFamily="18" charset="2"/>
                </a:rPr>
                <a:t>m = 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+mj-lt"/>
                </a:rPr>
                <a:t>0.9</a:t>
              </a:r>
              <a:endParaRPr lang="en-US" dirty="0">
                <a:solidFill>
                  <a:schemeClr val="bg2">
                    <a:lumMod val="25000"/>
                  </a:schemeClr>
                </a:solidFill>
                <a:latin typeface="+mj-lt"/>
              </a:endParaRPr>
            </a:p>
          </p:txBody>
        </p:sp>
      </p:grp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54396"/>
            <a:ext cx="1387883" cy="10936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81280" y="1521023"/>
            <a:ext cx="3305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2CIMS in each of 2 single speed gearboxes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59832" y="6368534"/>
            <a:ext cx="170559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Time  (seconds)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1789090"/>
            <a:ext cx="5143500" cy="476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Gear Ratio Effects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" y="1220688"/>
            <a:ext cx="8801100" cy="454223"/>
          </a:xfrm>
        </p:spPr>
        <p:txBody>
          <a:bodyPr>
            <a:noAutofit/>
          </a:bodyPr>
          <a:lstStyle/>
          <a:p>
            <a:r>
              <a:rPr lang="en-US" sz="2200" dirty="0" smtClean="0"/>
              <a:t>2 Speed Gearbox Allows Optimization of Speed and Torque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5183300" y="3505200"/>
            <a:ext cx="1065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Torque=&gt;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33115" y="4355068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&lt;= Speed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382685" y="4736068"/>
            <a:ext cx="1270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&lt;= Distance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495800" y="1828800"/>
            <a:ext cx="1229309" cy="369332"/>
            <a:chOff x="4495800" y="1828800"/>
            <a:chExt cx="1229309" cy="369332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4495800" y="2057400"/>
              <a:ext cx="4572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876800" y="1828800"/>
              <a:ext cx="848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Symbol" panose="05050102010706020507" pitchFamily="18" charset="2"/>
                </a:rPr>
                <a:t>m = 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+mj-lt"/>
                </a:rPr>
                <a:t>1.3</a:t>
              </a:r>
              <a:endParaRPr lang="en-US" dirty="0">
                <a:solidFill>
                  <a:schemeClr val="bg2">
                    <a:lumMod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495800" y="2438400"/>
            <a:ext cx="1229309" cy="369332"/>
            <a:chOff x="4495800" y="1828800"/>
            <a:chExt cx="1229309" cy="369332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4495800" y="2057400"/>
              <a:ext cx="4572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876800" y="1828800"/>
              <a:ext cx="848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Symbol" panose="05050102010706020507" pitchFamily="18" charset="2"/>
                </a:rPr>
                <a:t>m = 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+mj-lt"/>
                </a:rPr>
                <a:t>1.1</a:t>
              </a:r>
              <a:endParaRPr lang="en-US" dirty="0">
                <a:solidFill>
                  <a:schemeClr val="bg2">
                    <a:lumMod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485691" y="3135868"/>
            <a:ext cx="1232515" cy="369332"/>
            <a:chOff x="4495800" y="1828800"/>
            <a:chExt cx="1232515" cy="369332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4495800" y="2057400"/>
              <a:ext cx="4572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876800" y="1828800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Symbol" panose="05050102010706020507" pitchFamily="18" charset="2"/>
                </a:rPr>
                <a:t>m = 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+mj-lt"/>
                </a:rPr>
                <a:t>0.9</a:t>
              </a:r>
              <a:endParaRPr lang="en-US" dirty="0">
                <a:solidFill>
                  <a:schemeClr val="bg2">
                    <a:lumMod val="25000"/>
                  </a:schemeClr>
                </a:solidFill>
                <a:latin typeface="+mj-lt"/>
              </a:endParaRPr>
            </a:p>
          </p:txBody>
        </p:sp>
      </p:grp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54396"/>
            <a:ext cx="1387883" cy="10936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81280" y="1521023"/>
            <a:ext cx="3162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2CIMS in each of 2 two speed gearboxes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59832" y="6368534"/>
            <a:ext cx="170559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Time  (seconds) </a:t>
            </a:r>
            <a:endParaRPr lang="en-US" dirty="0"/>
          </a:p>
        </p:txBody>
      </p:sp>
      <p:sp>
        <p:nvSpPr>
          <p:cNvPr id="23" name="Content Placeholder 3"/>
          <p:cNvSpPr>
            <a:spLocks noGrp="1"/>
          </p:cNvSpPr>
          <p:nvPr>
            <p:ph sz="half" idx="2"/>
          </p:nvPr>
        </p:nvSpPr>
        <p:spPr>
          <a:xfrm>
            <a:off x="0" y="1828800"/>
            <a:ext cx="4114800" cy="4876800"/>
          </a:xfrm>
        </p:spPr>
        <p:txBody>
          <a:bodyPr>
            <a:noAutofit/>
          </a:bodyPr>
          <a:lstStyle/>
          <a:p>
            <a:pPr marL="166688" indent="-166688"/>
            <a:r>
              <a:rPr lang="en-US" sz="1800" dirty="0" smtClean="0"/>
              <a:t>Desire to “shift” when acceleration (or Torque) crosses</a:t>
            </a:r>
          </a:p>
          <a:p>
            <a:pPr marL="395288" lvl="1" indent="-217488"/>
            <a:r>
              <a:rPr lang="en-US" sz="1400" dirty="0" smtClean="0"/>
              <a:t>Here shift from 11.43 ratio to 5.03 ratio at about 25 in-</a:t>
            </a:r>
            <a:r>
              <a:rPr lang="en-US" sz="1400" dirty="0" err="1" smtClean="0"/>
              <a:t>lbs</a:t>
            </a:r>
            <a:r>
              <a:rPr lang="en-US" sz="1400" dirty="0" smtClean="0"/>
              <a:t> and 16 fps</a:t>
            </a:r>
          </a:p>
          <a:p>
            <a:pPr marL="395288" lvl="1" indent="-217488"/>
            <a:r>
              <a:rPr lang="en-US" sz="1400" dirty="0" smtClean="0"/>
              <a:t>Very slight advantage in distance / time</a:t>
            </a:r>
          </a:p>
          <a:p>
            <a:pPr marL="177800" lvl="1" indent="0">
              <a:buNone/>
            </a:pPr>
            <a:endParaRPr lang="en-US" sz="1400" dirty="0"/>
          </a:p>
          <a:p>
            <a:pPr marL="177800" indent="-177800"/>
            <a:r>
              <a:rPr lang="en-US" sz="1800" dirty="0" smtClean="0"/>
              <a:t>If </a:t>
            </a:r>
            <a:r>
              <a:rPr lang="en-US" sz="2000" dirty="0" smtClean="0">
                <a:latin typeface="Symbol" panose="05050102010706020507" pitchFamily="18" charset="2"/>
              </a:rPr>
              <a:t>m</a:t>
            </a:r>
            <a:r>
              <a:rPr lang="en-US" sz="1800" dirty="0" smtClean="0"/>
              <a:t> = 1.1 then get up to 320 in-</a:t>
            </a:r>
            <a:r>
              <a:rPr lang="en-US" sz="1800" dirty="0" err="1" smtClean="0"/>
              <a:t>lbs</a:t>
            </a:r>
            <a:r>
              <a:rPr lang="en-US" sz="1800" dirty="0" smtClean="0"/>
              <a:t> torque at low speed</a:t>
            </a:r>
          </a:p>
          <a:p>
            <a:pPr marL="177800" indent="-177800"/>
            <a:r>
              <a:rPr lang="en-US" sz="1800" dirty="0" smtClean="0"/>
              <a:t>And up to 15 fps!</a:t>
            </a:r>
          </a:p>
          <a:p>
            <a:pPr marL="177800" indent="-177800"/>
            <a:endParaRPr lang="en-US" sz="1800" dirty="0"/>
          </a:p>
          <a:p>
            <a:pPr marL="177800" indent="-177800"/>
            <a:r>
              <a:rPr lang="en-US" sz="1800" dirty="0" smtClean="0"/>
              <a:t>Only is advantage if shifted at right times</a:t>
            </a:r>
          </a:p>
          <a:p>
            <a:pPr marL="177800" indent="-177800"/>
            <a:r>
              <a:rPr lang="en-US" sz="1800" dirty="0" smtClean="0"/>
              <a:t>Driver shifting is difficult </a:t>
            </a:r>
          </a:p>
          <a:p>
            <a:pPr marL="577850" lvl="1" indent="-177800"/>
            <a:r>
              <a:rPr lang="en-US" sz="1600" dirty="0" smtClean="0"/>
              <a:t>Automation opportunity?</a:t>
            </a:r>
          </a:p>
          <a:p>
            <a:pPr marL="577850" lvl="1" indent="-177800"/>
            <a:r>
              <a:rPr lang="en-US" sz="1600" dirty="0" smtClean="0"/>
              <a:t>Read speed on encoder and shift automatically</a:t>
            </a:r>
            <a:r>
              <a:rPr lang="en-US" sz="1400" dirty="0" smtClean="0"/>
              <a:t>?</a:t>
            </a:r>
          </a:p>
          <a:p>
            <a:pPr marL="577850" lvl="1" indent="-177800"/>
            <a:endParaRPr lang="en-US" sz="1400" dirty="0" smtClean="0"/>
          </a:p>
          <a:p>
            <a:pPr marL="977900" lvl="2" indent="-177800"/>
            <a:endParaRPr lang="en-US" sz="1200" dirty="0"/>
          </a:p>
          <a:p>
            <a:pPr marL="977900" lvl="2" indent="-177800"/>
            <a:endParaRPr lang="en-US" sz="1200" dirty="0" smtClean="0"/>
          </a:p>
          <a:p>
            <a:pPr marL="177800" indent="-177800"/>
            <a:endParaRPr lang="en-US" sz="1800" dirty="0" smtClean="0"/>
          </a:p>
          <a:p>
            <a:pPr marL="177800" indent="-177800"/>
            <a:endParaRPr lang="en-US" sz="1800" dirty="0" smtClean="0"/>
          </a:p>
          <a:p>
            <a:pPr marL="177800" lvl="1" indent="0">
              <a:buNone/>
            </a:pPr>
            <a:endParaRPr lang="en-US" sz="1400" dirty="0"/>
          </a:p>
          <a:p>
            <a:pPr marL="0" indent="-222250"/>
            <a:endParaRPr lang="en-US" sz="1800" dirty="0" smtClean="0"/>
          </a:p>
          <a:p>
            <a:pPr marL="0" indent="-222250"/>
            <a:endParaRPr lang="en-US" sz="1800" dirty="0"/>
          </a:p>
          <a:p>
            <a:pPr marL="463550" lvl="1"/>
            <a:endParaRPr lang="en-US" sz="1400" dirty="0"/>
          </a:p>
          <a:p>
            <a:pPr marL="0" indent="-222250"/>
            <a:endParaRPr lang="en-US" sz="1800" dirty="0" smtClean="0"/>
          </a:p>
          <a:p>
            <a:pPr marL="395288" lvl="1" indent="-217488"/>
            <a:endParaRPr lang="en-US" sz="1800" dirty="0" smtClean="0"/>
          </a:p>
          <a:p>
            <a:pPr marL="57150" indent="0">
              <a:buNone/>
            </a:pPr>
            <a:endParaRPr lang="en-US" sz="1800" dirty="0"/>
          </a:p>
        </p:txBody>
      </p:sp>
      <p:sp>
        <p:nvSpPr>
          <p:cNvPr id="8" name="4-Point Star 7"/>
          <p:cNvSpPr/>
          <p:nvPr/>
        </p:nvSpPr>
        <p:spPr>
          <a:xfrm>
            <a:off x="4790491" y="3810000"/>
            <a:ext cx="162509" cy="148306"/>
          </a:xfrm>
          <a:prstGeom prst="star4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3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CIM </a:t>
            </a:r>
            <a:r>
              <a:rPr lang="en-US" dirty="0" err="1" smtClean="0"/>
              <a:t>vs</a:t>
            </a:r>
            <a:r>
              <a:rPr lang="en-US" dirty="0" smtClean="0"/>
              <a:t> 3 CIM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66800"/>
            <a:ext cx="9144000" cy="609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3 CIM / Gearbox Drive Eliminates Need For 2 Speed Gearbox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781451"/>
            <a:ext cx="3903886" cy="4297363"/>
          </a:xfrm>
        </p:spPr>
        <p:txBody>
          <a:bodyPr>
            <a:noAutofit/>
          </a:bodyPr>
          <a:lstStyle/>
          <a:p>
            <a:pPr marL="166688" indent="-166688"/>
            <a:r>
              <a:rPr lang="en-US" sz="1800" dirty="0" smtClean="0"/>
              <a:t>3 CIMs provide 50% more torque at any gear ratio</a:t>
            </a:r>
          </a:p>
          <a:p>
            <a:pPr marL="166688" indent="-166688"/>
            <a:endParaRPr lang="en-US" sz="1800" dirty="0"/>
          </a:p>
          <a:p>
            <a:pPr marL="166688" indent="-166688"/>
            <a:r>
              <a:rPr lang="en-US" sz="1800" dirty="0" smtClean="0"/>
              <a:t>Minimal benefit for 2 speed gearbox </a:t>
            </a:r>
          </a:p>
          <a:p>
            <a:pPr marL="566738" lvl="1" indent="-166688"/>
            <a:r>
              <a:rPr lang="en-US" sz="1600" dirty="0" smtClean="0"/>
              <a:t>Friction becomes more important than gear ratio</a:t>
            </a:r>
          </a:p>
          <a:p>
            <a:pPr marL="166688" indent="-166688"/>
            <a:endParaRPr lang="en-US" sz="1800" dirty="0" smtClean="0"/>
          </a:p>
          <a:p>
            <a:pPr marL="166688" indent="-166688"/>
            <a:r>
              <a:rPr lang="en-US" sz="1800" dirty="0" smtClean="0"/>
              <a:t>Can have ~14 fps robot (very fast) and have max transmittable torque</a:t>
            </a:r>
          </a:p>
          <a:p>
            <a:pPr marL="166688" indent="-166688"/>
            <a:endParaRPr lang="en-US" sz="1800" dirty="0"/>
          </a:p>
          <a:p>
            <a:pPr marL="166688" indent="-166688"/>
            <a:r>
              <a:rPr lang="en-US" sz="1800" dirty="0" smtClean="0"/>
              <a:t>3 CIMs provide quicker acceleration – getting more distance vs. time.</a:t>
            </a:r>
          </a:p>
          <a:p>
            <a:pPr marL="566738" lvl="1" indent="-166688"/>
            <a:r>
              <a:rPr lang="en-US" sz="1600" dirty="0" smtClean="0"/>
              <a:t>Equal to 2 CIM – 2 speed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</a:t>
            </a:r>
          </a:p>
          <a:p>
            <a:pPr marL="166688" indent="-166688"/>
            <a:endParaRPr lang="en-US" sz="1400" dirty="0" smtClean="0"/>
          </a:p>
          <a:p>
            <a:pPr marL="57150" indent="0">
              <a:buNone/>
            </a:pPr>
            <a:endParaRPr lang="en-US" sz="1800" dirty="0"/>
          </a:p>
        </p:txBody>
      </p:sp>
      <p:grpSp>
        <p:nvGrpSpPr>
          <p:cNvPr id="8" name="Group 7"/>
          <p:cNvGrpSpPr/>
          <p:nvPr/>
        </p:nvGrpSpPr>
        <p:grpSpPr>
          <a:xfrm>
            <a:off x="3903886" y="2133599"/>
            <a:ext cx="5265514" cy="4267201"/>
            <a:chOff x="3903886" y="1828800"/>
            <a:chExt cx="5265514" cy="4267201"/>
          </a:xfrm>
        </p:grpSpPr>
        <p:pic>
          <p:nvPicPr>
            <p:cNvPr id="15366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3886" y="1828800"/>
              <a:ext cx="5265514" cy="4267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1905000"/>
              <a:ext cx="1336671" cy="105325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4954700" y="3745467"/>
            <a:ext cx="1065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Torque=&gt;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334000" y="4278867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&lt;= Speed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382685" y="4800599"/>
            <a:ext cx="1270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&lt;= Distance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495800" y="2133599"/>
            <a:ext cx="1229309" cy="369332"/>
            <a:chOff x="4495800" y="1828800"/>
            <a:chExt cx="1229309" cy="369332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4495800" y="2057400"/>
              <a:ext cx="4572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876800" y="1828800"/>
              <a:ext cx="848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Symbol" panose="05050102010706020507" pitchFamily="18" charset="2"/>
                </a:rPr>
                <a:t>m = 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+mj-lt"/>
                </a:rPr>
                <a:t>1.3</a:t>
              </a:r>
              <a:endParaRPr lang="en-US" dirty="0">
                <a:solidFill>
                  <a:schemeClr val="bg2">
                    <a:lumMod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485691" y="2754867"/>
            <a:ext cx="1229309" cy="369332"/>
            <a:chOff x="4495800" y="1828800"/>
            <a:chExt cx="1229309" cy="369332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4495800" y="2057400"/>
              <a:ext cx="4572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876800" y="1828800"/>
              <a:ext cx="848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Symbol" panose="05050102010706020507" pitchFamily="18" charset="2"/>
                </a:rPr>
                <a:t>m = 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+mj-lt"/>
                </a:rPr>
                <a:t>1.1</a:t>
              </a:r>
              <a:endParaRPr lang="en-US" dirty="0">
                <a:solidFill>
                  <a:schemeClr val="bg2">
                    <a:lumMod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485691" y="3288267"/>
            <a:ext cx="1232515" cy="369332"/>
            <a:chOff x="4495800" y="1828800"/>
            <a:chExt cx="1232515" cy="369332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4495800" y="2057400"/>
              <a:ext cx="4572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876800" y="1828800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Symbol" panose="05050102010706020507" pitchFamily="18" charset="2"/>
                </a:rPr>
                <a:t>m = 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+mj-lt"/>
                </a:rPr>
                <a:t>0.9</a:t>
              </a:r>
              <a:endParaRPr lang="en-US" dirty="0">
                <a:solidFill>
                  <a:schemeClr val="bg2">
                    <a:lumMod val="25000"/>
                  </a:schemeClr>
                </a:solidFill>
                <a:latin typeface="+mj-lt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315857" y="1811309"/>
            <a:ext cx="3586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3 CIMS </a:t>
            </a:r>
            <a:r>
              <a:rPr lang="en-US" sz="1400" b="1" dirty="0" smtClean="0"/>
              <a:t>in each of 2 single speed gearboxes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6050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447800"/>
            <a:ext cx="5181600" cy="511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CIM </a:t>
            </a:r>
            <a:r>
              <a:rPr lang="en-US" dirty="0" err="1" smtClean="0"/>
              <a:t>vs</a:t>
            </a:r>
            <a:r>
              <a:rPr lang="en-US" dirty="0" smtClean="0"/>
              <a:t> 3 CIM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8444703" cy="609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May 3 CIM – 2 Speed Make Sense? 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708666"/>
            <a:ext cx="4114800" cy="4853669"/>
          </a:xfrm>
        </p:spPr>
        <p:txBody>
          <a:bodyPr>
            <a:noAutofit/>
          </a:bodyPr>
          <a:lstStyle/>
          <a:p>
            <a:pPr marL="166688" indent="-166688">
              <a:spcBef>
                <a:spcPts val="600"/>
              </a:spcBef>
            </a:pPr>
            <a:r>
              <a:rPr lang="en-US" sz="2000" dirty="0" smtClean="0"/>
              <a:t>Low gear ratio – high speed</a:t>
            </a:r>
          </a:p>
          <a:p>
            <a:pPr marL="566738" lvl="1" indent="-166688">
              <a:spcBef>
                <a:spcPts val="600"/>
              </a:spcBef>
            </a:pPr>
            <a:r>
              <a:rPr lang="en-US" sz="1800" dirty="0" smtClean="0"/>
              <a:t>High gear ratio set at level of max useful torque benefit</a:t>
            </a:r>
            <a:r>
              <a:rPr lang="en-US" sz="1600" dirty="0"/>
              <a:t> </a:t>
            </a:r>
            <a:endParaRPr lang="en-US" sz="1600" dirty="0" smtClean="0"/>
          </a:p>
          <a:p>
            <a:pPr marL="966788" lvl="2" indent="-166688">
              <a:spcBef>
                <a:spcPts val="600"/>
              </a:spcBef>
            </a:pPr>
            <a:r>
              <a:rPr lang="en-US" sz="1600" dirty="0" smtClean="0"/>
              <a:t>and not trip breakers</a:t>
            </a:r>
          </a:p>
          <a:p>
            <a:pPr marL="966788" lvl="2" indent="-166688">
              <a:spcBef>
                <a:spcPts val="600"/>
              </a:spcBef>
            </a:pPr>
            <a:r>
              <a:rPr lang="en-US" sz="1600" dirty="0" smtClean="0"/>
              <a:t>Here for </a:t>
            </a:r>
            <a:r>
              <a:rPr lang="en-US" sz="1600" dirty="0" smtClean="0">
                <a:latin typeface="Symbol" panose="05050102010706020507" pitchFamily="18" charset="2"/>
              </a:rPr>
              <a:t>m</a:t>
            </a:r>
            <a:r>
              <a:rPr lang="en-US" sz="1600" dirty="0" smtClean="0"/>
              <a:t> = 1.2, Ratio~ 9:1</a:t>
            </a:r>
          </a:p>
          <a:p>
            <a:pPr marL="966788" lvl="2" indent="-166688">
              <a:spcBef>
                <a:spcPts val="600"/>
              </a:spcBef>
            </a:pPr>
            <a:endParaRPr lang="en-US" dirty="0" smtClean="0"/>
          </a:p>
          <a:p>
            <a:pPr marL="566738" lvl="1" indent="-166688">
              <a:spcBef>
                <a:spcPts val="600"/>
              </a:spcBef>
            </a:pPr>
            <a:r>
              <a:rPr lang="en-US" sz="1800" dirty="0" smtClean="0"/>
              <a:t>Low gear maintains high acceleration </a:t>
            </a:r>
          </a:p>
          <a:p>
            <a:pPr marL="566738" lvl="1" indent="-166688">
              <a:spcBef>
                <a:spcPts val="600"/>
              </a:spcBef>
            </a:pPr>
            <a:endParaRPr lang="en-US" sz="1600" dirty="0" smtClean="0"/>
          </a:p>
          <a:p>
            <a:pPr marL="566738" lvl="1" indent="-166688">
              <a:spcBef>
                <a:spcPts val="600"/>
              </a:spcBef>
            </a:pPr>
            <a:r>
              <a:rPr lang="en-US" sz="1800" dirty="0" smtClean="0"/>
              <a:t>Makes difference only if accelerating over 15 feet distance</a:t>
            </a:r>
          </a:p>
          <a:p>
            <a:pPr marL="966788" lvl="2" indent="-166688">
              <a:spcBef>
                <a:spcPts val="600"/>
              </a:spcBef>
            </a:pPr>
            <a:r>
              <a:rPr lang="en-US" sz="1600" dirty="0" smtClean="0"/>
              <a:t>At 20 feet may get up to </a:t>
            </a:r>
          </a:p>
          <a:p>
            <a:pPr marL="968375" lvl="2" indent="0">
              <a:spcBef>
                <a:spcPts val="600"/>
              </a:spcBef>
              <a:buNone/>
            </a:pPr>
            <a:r>
              <a:rPr lang="en-US" sz="1600" dirty="0" smtClean="0"/>
              <a:t>3-5 foot advantage</a:t>
            </a:r>
          </a:p>
          <a:p>
            <a:pPr marL="968375" lvl="2" indent="-163513">
              <a:spcBef>
                <a:spcPts val="600"/>
              </a:spcBef>
            </a:pPr>
            <a:r>
              <a:rPr lang="en-US" sz="1600" dirty="0" smtClean="0"/>
              <a:t>May not be controllable</a:t>
            </a:r>
          </a:p>
          <a:p>
            <a:pPr marL="566738" lvl="1" indent="-166688">
              <a:spcBef>
                <a:spcPts val="600"/>
              </a:spcBef>
            </a:pPr>
            <a:endParaRPr lang="en-US" sz="1600" dirty="0" smtClean="0"/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 smtClean="0"/>
              <a:t>	</a:t>
            </a:r>
          </a:p>
          <a:p>
            <a:pPr marL="166688" indent="-166688">
              <a:spcBef>
                <a:spcPts val="600"/>
              </a:spcBef>
            </a:pPr>
            <a:endParaRPr lang="en-US" sz="1600" dirty="0" smtClean="0"/>
          </a:p>
          <a:p>
            <a:pPr marL="57150" indent="0">
              <a:spcBef>
                <a:spcPts val="600"/>
              </a:spcBef>
              <a:buNone/>
            </a:pP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4888609" y="3135868"/>
            <a:ext cx="1065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Torque=&gt;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67909" y="3669268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&lt;= Speed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382685" y="4800599"/>
            <a:ext cx="1270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&lt;= Distance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4582109" y="1535668"/>
            <a:ext cx="1229309" cy="369332"/>
            <a:chOff x="4495800" y="1828800"/>
            <a:chExt cx="1229309" cy="369332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4495800" y="2057400"/>
              <a:ext cx="4572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4876800" y="1828800"/>
              <a:ext cx="848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Symbol" panose="05050102010706020507" pitchFamily="18" charset="2"/>
                </a:rPr>
                <a:t>m = 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+mj-lt"/>
                </a:rPr>
                <a:t>1.3</a:t>
              </a:r>
              <a:endParaRPr lang="en-US" dirty="0">
                <a:solidFill>
                  <a:schemeClr val="bg2">
                    <a:lumMod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572000" y="2209800"/>
            <a:ext cx="1229309" cy="369332"/>
            <a:chOff x="4495800" y="1828800"/>
            <a:chExt cx="1229309" cy="369332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4495800" y="2057400"/>
              <a:ext cx="4572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4876800" y="1828800"/>
              <a:ext cx="848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Symbol" panose="05050102010706020507" pitchFamily="18" charset="2"/>
                </a:rPr>
                <a:t>m = 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+mj-lt"/>
                </a:rPr>
                <a:t>1.1</a:t>
              </a:r>
              <a:endParaRPr lang="en-US" dirty="0">
                <a:solidFill>
                  <a:schemeClr val="bg2">
                    <a:lumMod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572000" y="2819400"/>
            <a:ext cx="1232515" cy="369332"/>
            <a:chOff x="4495800" y="1828800"/>
            <a:chExt cx="1232515" cy="369332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4495800" y="2057400"/>
              <a:ext cx="457200" cy="0"/>
            </a:xfrm>
            <a:prstGeom prst="line">
              <a:avLst/>
            </a:prstGeom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4876800" y="1828800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Symbol" panose="05050102010706020507" pitchFamily="18" charset="2"/>
                </a:rPr>
                <a:t>m = </a:t>
              </a:r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+mj-lt"/>
                </a:rPr>
                <a:t>0.9</a:t>
              </a:r>
              <a:endParaRPr lang="en-US" dirty="0">
                <a:solidFill>
                  <a:schemeClr val="bg2">
                    <a:lumMod val="25000"/>
                  </a:schemeClr>
                </a:solidFill>
                <a:latin typeface="+mj-lt"/>
              </a:endParaRPr>
            </a:p>
          </p:txBody>
        </p:sp>
      </p:grp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372" y="1535668"/>
            <a:ext cx="1520429" cy="119804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014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Drive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85" y="990600"/>
            <a:ext cx="8991600" cy="457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Allows Convenient Evaluation Of Different Drive Train Configurations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Useful to understand trends </a:t>
            </a:r>
          </a:p>
          <a:p>
            <a:pPr lvl="1"/>
            <a:r>
              <a:rPr lang="en-US" dirty="0" smtClean="0"/>
              <a:t>But make sure to anchor to test data</a:t>
            </a:r>
          </a:p>
          <a:p>
            <a:pPr lvl="1"/>
            <a:endParaRPr lang="en-US" dirty="0"/>
          </a:p>
          <a:p>
            <a:r>
              <a:rPr lang="en-US" dirty="0" smtClean="0"/>
              <a:t>Includes considerations for:</a:t>
            </a:r>
          </a:p>
          <a:p>
            <a:pPr lvl="1"/>
            <a:r>
              <a:rPr lang="en-US" dirty="0" smtClean="0"/>
              <a:t>Speed loss coefficient – how much slower motor is under load</a:t>
            </a:r>
          </a:p>
          <a:p>
            <a:pPr lvl="2"/>
            <a:r>
              <a:rPr lang="en-US" dirty="0" smtClean="0"/>
              <a:t>Free speed is 5300 RPM, loaded speed ~ 4300 RPM  (81%)</a:t>
            </a:r>
          </a:p>
          <a:p>
            <a:pPr lvl="2"/>
            <a:r>
              <a:rPr lang="en-US" dirty="0" smtClean="0"/>
              <a:t>May be dependent on gear ratio – further test data needed</a:t>
            </a:r>
          </a:p>
          <a:p>
            <a:pPr lvl="1"/>
            <a:r>
              <a:rPr lang="en-US" dirty="0" smtClean="0"/>
              <a:t>Torque accelerates speed, but torque reduces with speed</a:t>
            </a:r>
          </a:p>
          <a:p>
            <a:pPr lvl="1"/>
            <a:r>
              <a:rPr lang="en-US" dirty="0" smtClean="0"/>
              <a:t>Speed desired called by voltage</a:t>
            </a:r>
          </a:p>
          <a:p>
            <a:pPr lvl="1"/>
            <a:r>
              <a:rPr lang="en-US" dirty="0" smtClean="0"/>
              <a:t>Voltage drops when load is first applied, current spike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Iterative time step solution - excel</a:t>
            </a:r>
          </a:p>
          <a:p>
            <a:pPr lvl="1"/>
            <a:r>
              <a:rPr lang="en-US" dirty="0" smtClean="0"/>
              <a:t>Test data can be taken to improve simulations</a:t>
            </a:r>
          </a:p>
          <a:p>
            <a:pPr lvl="1"/>
            <a:r>
              <a:rPr lang="en-US" dirty="0" smtClean="0"/>
              <a:t>Spreadsheets from team 33 and 148 (JVN) used and here-bye credited </a:t>
            </a:r>
          </a:p>
          <a:p>
            <a:pPr lvl="2"/>
            <a:r>
              <a:rPr lang="en-US" dirty="0" smtClean="0"/>
              <a:t>Modified both in calculations and display.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8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FRC Engineering/Design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876800" cy="5334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Review: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6200" y="1524000"/>
            <a:ext cx="9067800" cy="5029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Every year our </a:t>
            </a:r>
            <a:r>
              <a:rPr lang="en-US" i="1" dirty="0" smtClean="0"/>
              <a:t>Strategic Design  </a:t>
            </a:r>
            <a:r>
              <a:rPr lang="en-US" dirty="0" smtClean="0"/>
              <a:t>has called for:</a:t>
            </a:r>
          </a:p>
          <a:p>
            <a:pPr marL="457200" lvl="1" indent="-284163">
              <a:spcBef>
                <a:spcPts val="6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“</a:t>
            </a:r>
            <a:r>
              <a:rPr lang="en-US" sz="2400" b="1" i="1" dirty="0" smtClean="0">
                <a:solidFill>
                  <a:srgbClr val="C00000"/>
                </a:solidFill>
              </a:rPr>
              <a:t>Fast, Stable, Maneuverable With Good, Pushing Power”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How do you get </a:t>
            </a:r>
            <a:r>
              <a:rPr lang="en-US" b="1" i="1" dirty="0" smtClean="0"/>
              <a:t>maneuverable</a:t>
            </a:r>
            <a:r>
              <a:rPr lang="en-US" dirty="0" smtClean="0"/>
              <a:t> – agile – quick turning?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How do you get </a:t>
            </a:r>
            <a:r>
              <a:rPr lang="en-US" b="1" i="1" dirty="0" smtClean="0"/>
              <a:t>stable</a:t>
            </a:r>
            <a:r>
              <a:rPr lang="en-US" b="1" dirty="0" smtClean="0"/>
              <a:t>?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How do you get </a:t>
            </a:r>
            <a:r>
              <a:rPr lang="en-US" b="1" dirty="0" smtClean="0"/>
              <a:t>both?</a:t>
            </a:r>
          </a:p>
          <a:p>
            <a:pPr lvl="1">
              <a:spcBef>
                <a:spcPts val="600"/>
              </a:spcBef>
            </a:pPr>
            <a:endParaRPr lang="en-US" b="1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How do you get </a:t>
            </a:r>
            <a:r>
              <a:rPr lang="en-US" b="1" dirty="0" smtClean="0"/>
              <a:t>Fast?</a:t>
            </a:r>
            <a:endParaRPr lang="en-US" sz="1800" b="1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How do you get </a:t>
            </a:r>
            <a:r>
              <a:rPr lang="en-US" b="1" dirty="0" smtClean="0"/>
              <a:t>good pushing power?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How do you get </a:t>
            </a:r>
            <a:r>
              <a:rPr lang="en-US" b="1" dirty="0" smtClean="0"/>
              <a:t>both?</a:t>
            </a:r>
            <a:endParaRPr lang="en-US" dirty="0" smtClean="0"/>
          </a:p>
          <a:p>
            <a:pPr marL="457200" lvl="1" indent="0">
              <a:spcBef>
                <a:spcPts val="60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60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600"/>
              </a:spcBef>
              <a:buNone/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sz="2000" b="1" i="1" dirty="0" smtClean="0">
                <a:solidFill>
                  <a:schemeClr val="tx2">
                    <a:lumMod val="50000"/>
                  </a:schemeClr>
                </a:solidFill>
              </a:rPr>
              <a:t>Chassis &amp; Drive train layout defined by middle of week 1?</a:t>
            </a:r>
          </a:p>
          <a:p>
            <a:pPr lvl="1">
              <a:spcBef>
                <a:spcPts val="600"/>
              </a:spcBef>
            </a:pPr>
            <a:endParaRPr lang="en-US" sz="2400" dirty="0" smtClean="0"/>
          </a:p>
          <a:p>
            <a:pPr lvl="1">
              <a:spcBef>
                <a:spcPts val="600"/>
              </a:spcBef>
            </a:pPr>
            <a:endParaRPr lang="en-US" sz="24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5867400" y="2819400"/>
            <a:ext cx="2971800" cy="3276599"/>
            <a:chOff x="5970586" y="2153990"/>
            <a:chExt cx="3200400" cy="3485017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4600" y="4487757"/>
              <a:ext cx="2569833" cy="5314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4600" y="2153990"/>
              <a:ext cx="2625066" cy="2388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 rot="10800000" flipV="1">
              <a:off x="5970586" y="5009282"/>
              <a:ext cx="3200400" cy="629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2060"/>
                  </a:solidFill>
                </a:rPr>
                <a:t>An example of an 8WD </a:t>
              </a:r>
            </a:p>
            <a:p>
              <a:pPr algn="ctr"/>
              <a:r>
                <a:rPr lang="en-US" sz="1400" b="1" dirty="0" smtClean="0">
                  <a:solidFill>
                    <a:srgbClr val="002060"/>
                  </a:solidFill>
                </a:rPr>
                <a:t>agile &amp; stable tank drive layout</a:t>
              </a:r>
              <a:endParaRPr lang="en-US" sz="1400" b="1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22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Classical Friction Theory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80666"/>
            <a:ext cx="8915400" cy="3628313"/>
          </a:xfrm>
        </p:spPr>
        <p:txBody>
          <a:bodyPr>
            <a:noAutofit/>
          </a:bodyPr>
          <a:lstStyle/>
          <a:p>
            <a:r>
              <a:rPr lang="en-US" sz="2000" dirty="0" smtClean="0"/>
              <a:t>Torque at wheel imparts a “Drive force” at wheel carpet contact point</a:t>
            </a:r>
          </a:p>
          <a:p>
            <a:r>
              <a:rPr lang="en-US" sz="2000" dirty="0" smtClean="0"/>
              <a:t>This is reacted by a “Friction Force” of up to the “Friction coefficient” times the weight on the wheel</a:t>
            </a:r>
          </a:p>
          <a:p>
            <a:pPr lvl="1"/>
            <a:r>
              <a:rPr lang="en-US" sz="1600" dirty="0" smtClean="0"/>
              <a:t>The friction coefficient is a characteristic of the materials involved</a:t>
            </a:r>
          </a:p>
          <a:p>
            <a:pPr lvl="1"/>
            <a:r>
              <a:rPr lang="en-US" sz="1600" dirty="0" smtClean="0"/>
              <a:t>If the Drive force is greater than the Friction force,  the wheels will slip</a:t>
            </a:r>
          </a:p>
          <a:p>
            <a:endParaRPr lang="en-US" sz="1600" b="1" dirty="0"/>
          </a:p>
          <a:p>
            <a:r>
              <a:rPr lang="en-US" sz="2000" dirty="0" smtClean="0"/>
              <a:t>The maximum Torque that can be transmitted </a:t>
            </a:r>
          </a:p>
          <a:p>
            <a:pPr marL="339725" indent="0">
              <a:buNone/>
            </a:pPr>
            <a:r>
              <a:rPr lang="en-US" sz="2000" dirty="0" smtClean="0"/>
              <a:t>by the drivetrain is the “Breakaway Torque” </a:t>
            </a:r>
          </a:p>
          <a:p>
            <a:pPr marL="339725" indent="0">
              <a:buNone/>
            </a:pPr>
            <a:r>
              <a:rPr lang="en-US" sz="2000" dirty="0" smtClean="0"/>
              <a:t>that creates a Drive force equal the  </a:t>
            </a:r>
          </a:p>
          <a:p>
            <a:pPr marL="339725" indent="0">
              <a:buNone/>
            </a:pPr>
            <a:r>
              <a:rPr lang="en-US" sz="2000" dirty="0" smtClean="0"/>
              <a:t>Friction coefficient x Weight on wheel </a:t>
            </a:r>
          </a:p>
          <a:p>
            <a:pPr marL="339725" indent="0">
              <a:buNone/>
            </a:pPr>
            <a:r>
              <a:rPr lang="en-US" sz="2000" dirty="0" smtClean="0"/>
              <a:t>= </a:t>
            </a:r>
            <a:r>
              <a:rPr lang="en-US" sz="2000" dirty="0" smtClean="0">
                <a:latin typeface="Symbol" panose="05050102010706020507" pitchFamily="18" charset="2"/>
              </a:rPr>
              <a:t>m</a:t>
            </a:r>
            <a:r>
              <a:rPr lang="en-US" sz="2000" dirty="0" smtClean="0"/>
              <a:t> * m * g</a:t>
            </a:r>
          </a:p>
          <a:p>
            <a:pPr marL="339725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800" b="1" dirty="0">
              <a:latin typeface="Symbol" panose="05050102010706020507" pitchFamily="18" charset="2"/>
            </a:endParaRPr>
          </a:p>
          <a:p>
            <a:endParaRPr lang="en-US" sz="2800" b="1" dirty="0" smtClean="0">
              <a:latin typeface="Symbol" panose="05050102010706020507" pitchFamily="18" charset="2"/>
            </a:endParaRPr>
          </a:p>
          <a:p>
            <a:endParaRPr lang="en-US" sz="2800" b="1" dirty="0">
              <a:latin typeface="Symbol" panose="05050102010706020507" pitchFamily="18" charset="2"/>
            </a:endParaRPr>
          </a:p>
        </p:txBody>
      </p:sp>
      <p:sp>
        <p:nvSpPr>
          <p:cNvPr id="5" name="Oval 4"/>
          <p:cNvSpPr/>
          <p:nvPr/>
        </p:nvSpPr>
        <p:spPr>
          <a:xfrm>
            <a:off x="5701072" y="4419600"/>
            <a:ext cx="2019300" cy="2140424"/>
          </a:xfrm>
          <a:prstGeom prst="ellips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 smtClean="0"/>
              <a:t>Weight = mass*gravity </a:t>
            </a:r>
            <a:r>
              <a:rPr lang="en-US" sz="1600" b="1" dirty="0" smtClean="0"/>
              <a:t>= m*g</a:t>
            </a:r>
            <a:endParaRPr lang="en-US" sz="1600" b="1" dirty="0"/>
          </a:p>
        </p:txBody>
      </p:sp>
      <p:sp>
        <p:nvSpPr>
          <p:cNvPr id="6" name="Down Arrow 5"/>
          <p:cNvSpPr/>
          <p:nvPr/>
        </p:nvSpPr>
        <p:spPr>
          <a:xfrm>
            <a:off x="6596422" y="5457114"/>
            <a:ext cx="228600" cy="571500"/>
          </a:xfrm>
          <a:prstGeom prst="down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38972" y="6560024"/>
            <a:ext cx="5005028" cy="32754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5400000">
            <a:off x="7045373" y="6143263"/>
            <a:ext cx="304801" cy="765128"/>
          </a:xfrm>
          <a:prstGeom prst="downArrow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465663" y="5861447"/>
            <a:ext cx="1754537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/>
              <a:t>Drive Force = Torque/radius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614259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r>
              <a:rPr lang="en-US" sz="2400" b="1" dirty="0" smtClean="0">
                <a:latin typeface="Symbol" panose="05050102010706020507" pitchFamily="18" charset="2"/>
              </a:rPr>
              <a:t>m</a:t>
            </a:r>
            <a:r>
              <a:rPr lang="en-US" sz="2400" dirty="0" smtClean="0">
                <a:latin typeface="+mj-lt"/>
              </a:rPr>
              <a:t>*</a:t>
            </a:r>
            <a:r>
              <a:rPr lang="en-US" sz="2400" dirty="0" smtClean="0"/>
              <a:t>m*g</a:t>
            </a:r>
            <a:endParaRPr lang="en-US" sz="2800" b="1" dirty="0">
              <a:latin typeface="Symbol" panose="05050102010706020507" pitchFamily="18" charset="2"/>
            </a:endParaRPr>
          </a:p>
        </p:txBody>
      </p:sp>
      <p:sp>
        <p:nvSpPr>
          <p:cNvPr id="11" name="Down Arrow 10"/>
          <p:cNvSpPr/>
          <p:nvPr/>
        </p:nvSpPr>
        <p:spPr>
          <a:xfrm rot="5400000" flipV="1">
            <a:off x="5928106" y="6180588"/>
            <a:ext cx="304803" cy="758871"/>
          </a:xfrm>
          <a:prstGeom prst="downArrow">
            <a:avLst/>
          </a:prstGeom>
          <a:solidFill>
            <a:srgbClr val="FF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810233" y="4176215"/>
            <a:ext cx="1064525" cy="1119116"/>
          </a:xfrm>
          <a:custGeom>
            <a:avLst/>
            <a:gdLst>
              <a:gd name="connsiteX0" fmla="*/ 0 w 1064525"/>
              <a:gd name="connsiteY0" fmla="*/ 0 h 1119116"/>
              <a:gd name="connsiteX1" fmla="*/ 764274 w 1064525"/>
              <a:gd name="connsiteY1" fmla="*/ 395785 h 1119116"/>
              <a:gd name="connsiteX2" fmla="*/ 1064525 w 1064525"/>
              <a:gd name="connsiteY2" fmla="*/ 1119116 h 111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525" h="1119116">
                <a:moveTo>
                  <a:pt x="0" y="0"/>
                </a:moveTo>
                <a:cubicBezTo>
                  <a:pt x="293426" y="104633"/>
                  <a:pt x="586853" y="209266"/>
                  <a:pt x="764274" y="395785"/>
                </a:cubicBezTo>
                <a:cubicBezTo>
                  <a:pt x="941695" y="582304"/>
                  <a:pt x="1003110" y="850710"/>
                  <a:pt x="1064525" y="1119116"/>
                </a:cubicBezTo>
              </a:path>
            </a:pathLst>
          </a:custGeom>
          <a:noFill/>
          <a:ln w="41275"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28310" y="4183303"/>
            <a:ext cx="83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Torque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48596" y="5942538"/>
            <a:ext cx="2485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Friction reaction force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17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  <p:bldP spid="8" grpId="0" animBg="1"/>
      <p:bldP spid="9" grpId="0"/>
      <p:bldP spid="10" grpId="0"/>
      <p:bldP spid="11" grpId="0" animBg="1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714" y="15922"/>
            <a:ext cx="8229600" cy="106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Drive Motors, Transmissions, Sprockets  and Wheel Diameter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1232"/>
            <a:ext cx="8686800" cy="397266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How to translate speed of motor to speed of robot?</a:t>
            </a:r>
          </a:p>
          <a:p>
            <a:pPr marL="627063" lvl="1" indent="-339725">
              <a:spcBef>
                <a:spcPts val="1200"/>
              </a:spcBef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Motor speed inputs into transmission with a gear ratio</a:t>
            </a:r>
          </a:p>
          <a:p>
            <a:pPr lvl="2">
              <a:spcBef>
                <a:spcPts val="1200"/>
              </a:spcBef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Motor load results in speed loss</a:t>
            </a:r>
          </a:p>
          <a:p>
            <a:pPr marL="627063" lvl="1" indent="-339725">
              <a:spcBef>
                <a:spcPts val="1200"/>
              </a:spcBef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Transmission output to sprockets connected by chain</a:t>
            </a:r>
          </a:p>
          <a:p>
            <a:pPr lvl="2">
              <a:spcBef>
                <a:spcPts val="1200"/>
              </a:spcBef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Ratio of sprocket teeth decreases speed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Overall Ratio includes motors, transmissions, sprockets/belts, wheel diameter</a:t>
            </a:r>
          </a:p>
          <a:p>
            <a:pPr lvl="2">
              <a:spcBef>
                <a:spcPts val="1200"/>
              </a:spcBef>
            </a:pPr>
            <a:endParaRPr lang="en-US" sz="1600" dirty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spcBef>
                <a:spcPts val="1200"/>
              </a:spcBef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>
              <a:spcBef>
                <a:spcPts val="1200"/>
              </a:spcBef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Bef>
                <a:spcPts val="1200"/>
              </a:spcBef>
            </a:pP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2838382" y="3356638"/>
            <a:ext cx="5947439" cy="3374635"/>
            <a:chOff x="1224878" y="2387353"/>
            <a:chExt cx="5947439" cy="3374635"/>
          </a:xfrm>
        </p:grpSpPr>
        <p:sp>
          <p:nvSpPr>
            <p:cNvPr id="30" name="Can 29"/>
            <p:cNvSpPr/>
            <p:nvPr/>
          </p:nvSpPr>
          <p:spPr>
            <a:xfrm rot="13665007">
              <a:off x="5784220" y="2694178"/>
              <a:ext cx="1694922" cy="1081272"/>
            </a:xfrm>
            <a:prstGeom prst="can">
              <a:avLst>
                <a:gd name="adj" fmla="val 50000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dirty="0" smtClean="0"/>
                <a:t>Wheel</a:t>
              </a:r>
              <a:endParaRPr lang="en-US" dirty="0"/>
            </a:p>
          </p:txBody>
        </p:sp>
        <p:sp>
          <p:nvSpPr>
            <p:cNvPr id="24" name="Can 23"/>
            <p:cNvSpPr/>
            <p:nvPr/>
          </p:nvSpPr>
          <p:spPr>
            <a:xfrm rot="13627051">
              <a:off x="5810003" y="3021176"/>
              <a:ext cx="258396" cy="1714500"/>
            </a:xfrm>
            <a:prstGeom prst="can">
              <a:avLst>
                <a:gd name="adj" fmla="val 65354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19159380">
              <a:off x="2803601" y="3704728"/>
              <a:ext cx="447498" cy="69278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an 13"/>
            <p:cNvSpPr/>
            <p:nvPr/>
          </p:nvSpPr>
          <p:spPr>
            <a:xfrm rot="13627051">
              <a:off x="2345545" y="3736452"/>
              <a:ext cx="220379" cy="1714500"/>
            </a:xfrm>
            <a:prstGeom prst="can">
              <a:avLst>
                <a:gd name="adj" fmla="val 88827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224878" y="4308492"/>
              <a:ext cx="1529632" cy="1453496"/>
              <a:chOff x="3129878" y="4003692"/>
              <a:chExt cx="1529632" cy="1453496"/>
            </a:xfrm>
          </p:grpSpPr>
          <p:sp>
            <p:nvSpPr>
              <p:cNvPr id="5" name="Cube 4"/>
              <p:cNvSpPr/>
              <p:nvPr/>
            </p:nvSpPr>
            <p:spPr>
              <a:xfrm rot="2743214">
                <a:off x="3460211" y="4145989"/>
                <a:ext cx="1341596" cy="1057002"/>
              </a:xfrm>
              <a:prstGeom prst="cube">
                <a:avLst>
                  <a:gd name="adj" fmla="val 1406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Can 5"/>
              <p:cNvSpPr/>
              <p:nvPr/>
            </p:nvSpPr>
            <p:spPr>
              <a:xfrm rot="13731788">
                <a:off x="3375488" y="4372480"/>
                <a:ext cx="839098" cy="1330318"/>
              </a:xfrm>
              <a:prstGeom prst="can">
                <a:avLst>
                  <a:gd name="adj" fmla="val 61770"/>
                </a:avLst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lIns="0" tIns="0" rIns="0" bIns="0" rtlCol="0" anchor="ctr">
                <a:noAutofit/>
              </a:bodyPr>
              <a:lstStyle/>
              <a:p>
                <a:pPr algn="ctr"/>
                <a:r>
                  <a:rPr lang="en-US" sz="1600" dirty="0" smtClean="0"/>
                  <a:t>Motor</a:t>
                </a:r>
                <a:endParaRPr lang="en-US" dirty="0"/>
              </a:p>
            </p:txBody>
          </p:sp>
        </p:grpSp>
        <p:sp>
          <p:nvSpPr>
            <p:cNvPr id="16" name="Oval 15"/>
            <p:cNvSpPr/>
            <p:nvPr/>
          </p:nvSpPr>
          <p:spPr>
            <a:xfrm rot="19159380">
              <a:off x="4987816" y="3743618"/>
              <a:ext cx="695510" cy="134072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7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Sprocket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8" name="Straight Connector 17"/>
            <p:cNvCxnSpPr>
              <a:stCxn id="15" idx="7"/>
              <a:endCxn id="16" idx="7"/>
            </p:cNvCxnSpPr>
            <p:nvPr/>
          </p:nvCxnSpPr>
          <p:spPr>
            <a:xfrm>
              <a:off x="2987690" y="3762239"/>
              <a:ext cx="2225408" cy="1319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6" idx="3"/>
              <a:endCxn id="15" idx="3"/>
            </p:cNvCxnSpPr>
            <p:nvPr/>
          </p:nvCxnSpPr>
          <p:spPr>
            <a:xfrm flipH="1" flipV="1">
              <a:off x="3067010" y="4340004"/>
              <a:ext cx="2391034" cy="5937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 rot="18841116">
              <a:off x="1025212" y="4065283"/>
              <a:ext cx="1446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Transmission 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09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714" y="15922"/>
            <a:ext cx="8229600" cy="106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Drive Motors, Transmissions, Sprockets  and Wheel Diameter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1232"/>
            <a:ext cx="8991600" cy="397266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Simple Transmission Gearbox (as in the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</a:rPr>
              <a:t>CIMple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Gear box)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2 CIM motor input</a:t>
            </a:r>
          </a:p>
          <a:p>
            <a:pPr lvl="2">
              <a:spcBef>
                <a:spcPts val="1200"/>
              </a:spcBef>
            </a:pPr>
            <a:endParaRPr lang="en-US" sz="1600" dirty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spcBef>
                <a:spcPts val="1200"/>
              </a:spcBef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>
              <a:spcBef>
                <a:spcPts val="1200"/>
              </a:spcBef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Bef>
                <a:spcPts val="1200"/>
              </a:spcBef>
            </a:pP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749586" y="3124200"/>
            <a:ext cx="3276600" cy="3276600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65 teeth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078571" y="4930822"/>
            <a:ext cx="685800" cy="685800"/>
          </a:xfrm>
          <a:prstGeom prst="ellipse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/>
              <a:t>14 teeth</a:t>
            </a:r>
            <a:endParaRPr lang="en-US" sz="1400" dirty="0"/>
          </a:p>
        </p:txBody>
      </p:sp>
      <p:sp>
        <p:nvSpPr>
          <p:cNvPr id="20" name="Oval 19"/>
          <p:cNvSpPr/>
          <p:nvPr/>
        </p:nvSpPr>
        <p:spPr>
          <a:xfrm>
            <a:off x="6026186" y="4953000"/>
            <a:ext cx="685800" cy="685800"/>
          </a:xfrm>
          <a:prstGeom prst="ellipse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/>
              <a:t>14 teeth</a:t>
            </a:r>
            <a:endParaRPr lang="en-US" sz="1400" dirty="0"/>
          </a:p>
        </p:txBody>
      </p:sp>
      <p:sp>
        <p:nvSpPr>
          <p:cNvPr id="9" name="Freeform 8"/>
          <p:cNvSpPr/>
          <p:nvPr/>
        </p:nvSpPr>
        <p:spPr>
          <a:xfrm>
            <a:off x="1912085" y="4758519"/>
            <a:ext cx="415558" cy="846162"/>
          </a:xfrm>
          <a:custGeom>
            <a:avLst/>
            <a:gdLst>
              <a:gd name="connsiteX0" fmla="*/ 415558 w 415558"/>
              <a:gd name="connsiteY0" fmla="*/ 0 h 846162"/>
              <a:gd name="connsiteX1" fmla="*/ 60716 w 415558"/>
              <a:gd name="connsiteY1" fmla="*/ 191069 h 846162"/>
              <a:gd name="connsiteX2" fmla="*/ 6125 w 415558"/>
              <a:gd name="connsiteY2" fmla="*/ 532263 h 846162"/>
              <a:gd name="connsiteX3" fmla="*/ 128955 w 415558"/>
              <a:gd name="connsiteY3" fmla="*/ 846162 h 846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558" h="846162">
                <a:moveTo>
                  <a:pt x="415558" y="0"/>
                </a:moveTo>
                <a:cubicBezTo>
                  <a:pt x="272256" y="51179"/>
                  <a:pt x="128955" y="102359"/>
                  <a:pt x="60716" y="191069"/>
                </a:cubicBezTo>
                <a:cubicBezTo>
                  <a:pt x="-7523" y="279779"/>
                  <a:pt x="-5248" y="423081"/>
                  <a:pt x="6125" y="532263"/>
                </a:cubicBezTo>
                <a:cubicBezTo>
                  <a:pt x="17498" y="641445"/>
                  <a:pt x="73226" y="743803"/>
                  <a:pt x="128955" y="846162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10474186">
            <a:off x="6436079" y="4904989"/>
            <a:ext cx="377371" cy="870307"/>
          </a:xfrm>
          <a:custGeom>
            <a:avLst/>
            <a:gdLst>
              <a:gd name="connsiteX0" fmla="*/ 415558 w 415558"/>
              <a:gd name="connsiteY0" fmla="*/ 0 h 846162"/>
              <a:gd name="connsiteX1" fmla="*/ 60716 w 415558"/>
              <a:gd name="connsiteY1" fmla="*/ 191069 h 846162"/>
              <a:gd name="connsiteX2" fmla="*/ 6125 w 415558"/>
              <a:gd name="connsiteY2" fmla="*/ 532263 h 846162"/>
              <a:gd name="connsiteX3" fmla="*/ 128955 w 415558"/>
              <a:gd name="connsiteY3" fmla="*/ 846162 h 846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558" h="846162">
                <a:moveTo>
                  <a:pt x="415558" y="0"/>
                </a:moveTo>
                <a:cubicBezTo>
                  <a:pt x="272256" y="51179"/>
                  <a:pt x="128955" y="102359"/>
                  <a:pt x="60716" y="191069"/>
                </a:cubicBezTo>
                <a:cubicBezTo>
                  <a:pt x="-7523" y="279779"/>
                  <a:pt x="-5248" y="423081"/>
                  <a:pt x="6125" y="532263"/>
                </a:cubicBezTo>
                <a:cubicBezTo>
                  <a:pt x="17498" y="641445"/>
                  <a:pt x="73226" y="743803"/>
                  <a:pt x="128955" y="846162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4762500"/>
            <a:ext cx="1296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5300 RPM</a:t>
            </a:r>
            <a:endParaRPr lang="en-US" dirty="0"/>
          </a:p>
          <a:p>
            <a:r>
              <a:rPr lang="en-US" dirty="0" smtClean="0"/>
              <a:t>CIM Motor Free Speed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53784" y="4953000"/>
            <a:ext cx="1296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5300 RPM</a:t>
            </a:r>
            <a:endParaRPr lang="en-US" dirty="0"/>
          </a:p>
          <a:p>
            <a:r>
              <a:rPr lang="en-US" dirty="0" smtClean="0"/>
              <a:t>CIM Motor Free Speed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2846258" y="2858291"/>
            <a:ext cx="3193576" cy="849351"/>
          </a:xfrm>
          <a:custGeom>
            <a:avLst/>
            <a:gdLst>
              <a:gd name="connsiteX0" fmla="*/ 0 w 3193576"/>
              <a:gd name="connsiteY0" fmla="*/ 753816 h 849351"/>
              <a:gd name="connsiteX1" fmla="*/ 914400 w 3193576"/>
              <a:gd name="connsiteY1" fmla="*/ 112372 h 849351"/>
              <a:gd name="connsiteX2" fmla="*/ 2088107 w 3193576"/>
              <a:gd name="connsiteY2" fmla="*/ 71428 h 849351"/>
              <a:gd name="connsiteX3" fmla="*/ 3193576 w 3193576"/>
              <a:gd name="connsiteY3" fmla="*/ 849351 h 84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3576" h="849351">
                <a:moveTo>
                  <a:pt x="0" y="753816"/>
                </a:moveTo>
                <a:cubicBezTo>
                  <a:pt x="283191" y="489959"/>
                  <a:pt x="566382" y="226103"/>
                  <a:pt x="914400" y="112372"/>
                </a:cubicBezTo>
                <a:cubicBezTo>
                  <a:pt x="1262418" y="-1359"/>
                  <a:pt x="1708244" y="-51402"/>
                  <a:pt x="2088107" y="71428"/>
                </a:cubicBezTo>
                <a:cubicBezTo>
                  <a:pt x="2467970" y="194258"/>
                  <a:pt x="2830773" y="521804"/>
                  <a:pt x="3193576" y="849351"/>
                </a:cubicBezTo>
              </a:path>
            </a:pathLst>
          </a:custGeom>
          <a:noFill/>
          <a:ln w="76200"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570195" y="2346957"/>
            <a:ext cx="1598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 Speed </a:t>
            </a:r>
          </a:p>
          <a:p>
            <a:r>
              <a:rPr lang="en-US" dirty="0" smtClean="0"/>
              <a:t>= 5300 * 14/65 </a:t>
            </a:r>
          </a:p>
          <a:p>
            <a:r>
              <a:rPr lang="en-US" dirty="0" smtClean="0"/>
              <a:t>= 1150 RPM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1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Relationships - </a:t>
            </a:r>
            <a:r>
              <a:rPr lang="en-US" i="1" dirty="0" smtClean="0"/>
              <a:t>Review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Wheel / Transmission Mechanics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722437"/>
            <a:ext cx="8996516" cy="43735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1800" dirty="0" smtClean="0"/>
              <a:t>Torque = Radius x Force = T  (in-</a:t>
            </a:r>
            <a:r>
              <a:rPr lang="en-US" sz="1800" dirty="0" err="1" smtClean="0"/>
              <a:t>lbs</a:t>
            </a:r>
            <a:r>
              <a:rPr lang="en-US" sz="1800" dirty="0" smtClean="0"/>
              <a:t>)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Rotational speed = </a:t>
            </a:r>
            <a:r>
              <a:rPr lang="en-US" sz="1800" dirty="0" smtClean="0">
                <a:latin typeface="Symbol" pitchFamily="18" charset="2"/>
              </a:rPr>
              <a:t>w      </a:t>
            </a:r>
            <a:r>
              <a:rPr lang="en-US" sz="1800" dirty="0" smtClean="0"/>
              <a:t>(rpm)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Velocity = v </a:t>
            </a:r>
            <a:r>
              <a:rPr lang="en-US" sz="1800" dirty="0" smtClean="0">
                <a:latin typeface="Symbol" pitchFamily="18" charset="2"/>
              </a:rPr>
              <a:t>= (w</a:t>
            </a:r>
            <a:r>
              <a:rPr lang="en-US" sz="1800" dirty="0" smtClean="0"/>
              <a:t>*2*</a:t>
            </a:r>
            <a:r>
              <a:rPr lang="en-US" sz="1800" dirty="0" smtClean="0">
                <a:latin typeface="Symbol" pitchFamily="18" charset="2"/>
              </a:rPr>
              <a:t>P</a:t>
            </a:r>
            <a:r>
              <a:rPr lang="en-US" sz="1800" dirty="0" smtClean="0"/>
              <a:t>*r)/(60 *12)         (</a:t>
            </a:r>
            <a:r>
              <a:rPr lang="en-US" sz="1800" dirty="0" err="1" smtClean="0"/>
              <a:t>ft</a:t>
            </a:r>
            <a:r>
              <a:rPr lang="en-US" sz="1800" dirty="0" smtClean="0"/>
              <a:t>/sec)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Frictional Coefficient  =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 </a:t>
            </a:r>
            <a:r>
              <a:rPr lang="en-US" sz="2000" dirty="0" smtClean="0"/>
              <a:t>  </a:t>
            </a:r>
            <a:r>
              <a:rPr lang="en-US" sz="1800" dirty="0" smtClean="0"/>
              <a:t>“empirical” – test wheel grip to carpet, with weight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Maximum Traction Force = F</a:t>
            </a:r>
            <a:r>
              <a:rPr lang="en-US" sz="1800" baseline="-25000" dirty="0" smtClean="0"/>
              <a:t>T</a:t>
            </a:r>
            <a:r>
              <a:rPr lang="en-US" sz="1800" dirty="0" smtClean="0"/>
              <a:t> = </a:t>
            </a:r>
            <a:r>
              <a:rPr lang="en-US" sz="1800" dirty="0" smtClean="0">
                <a:latin typeface="Symbol" pitchFamily="18" charset="2"/>
              </a:rPr>
              <a:t>m </a:t>
            </a:r>
            <a:r>
              <a:rPr lang="en-US" sz="1800" dirty="0" smtClean="0"/>
              <a:t>x W (weight of the robot = mg)</a:t>
            </a: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1800" dirty="0" smtClean="0"/>
              <a:t>Maximum Torque at wheel that can be transferred by friction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T</a:t>
            </a:r>
            <a:r>
              <a:rPr lang="en-US" sz="1600" baseline="-25000" dirty="0" smtClean="0">
                <a:latin typeface="Symbol" pitchFamily="18" charset="2"/>
              </a:rPr>
              <a:t>m</a:t>
            </a:r>
            <a:r>
              <a:rPr lang="en-US" sz="1600" dirty="0" smtClean="0"/>
              <a:t>= </a:t>
            </a:r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 * W * radius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Max torque delivered by motor is at stall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Torque decreases with speed</a:t>
            </a:r>
          </a:p>
        </p:txBody>
      </p:sp>
      <p:sp>
        <p:nvSpPr>
          <p:cNvPr id="5" name="Oval 4"/>
          <p:cNvSpPr/>
          <p:nvPr/>
        </p:nvSpPr>
        <p:spPr>
          <a:xfrm>
            <a:off x="5791200" y="4326082"/>
            <a:ext cx="2133600" cy="2057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6400800"/>
            <a:ext cx="80772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841673" y="5070764"/>
            <a:ext cx="254618" cy="1025236"/>
          </a:xfrm>
          <a:custGeom>
            <a:avLst/>
            <a:gdLst>
              <a:gd name="connsiteX0" fmla="*/ 0 w 254618"/>
              <a:gd name="connsiteY0" fmla="*/ 1025236 h 1025236"/>
              <a:gd name="connsiteX1" fmla="*/ 221672 w 254618"/>
              <a:gd name="connsiteY1" fmla="*/ 581891 h 1025236"/>
              <a:gd name="connsiteX2" fmla="*/ 249382 w 254618"/>
              <a:gd name="connsiteY2" fmla="*/ 0 h 102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618" h="1025236">
                <a:moveTo>
                  <a:pt x="0" y="1025236"/>
                </a:moveTo>
                <a:cubicBezTo>
                  <a:pt x="90054" y="889000"/>
                  <a:pt x="180108" y="752764"/>
                  <a:pt x="221672" y="581891"/>
                </a:cubicBezTo>
                <a:cubicBezTo>
                  <a:pt x="263236" y="411018"/>
                  <a:pt x="256309" y="205509"/>
                  <a:pt x="249382" y="0"/>
                </a:cubicBezTo>
              </a:path>
            </a:pathLst>
          </a:custGeom>
          <a:noFill/>
          <a:ln w="50800">
            <a:solidFill>
              <a:srgbClr val="00B05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26672" y="5410200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Symbol" pitchFamily="18" charset="2"/>
              </a:rPr>
              <a:t>w</a:t>
            </a:r>
            <a:endParaRPr lang="en-US" sz="2800" dirty="0">
              <a:solidFill>
                <a:srgbClr val="00B050"/>
              </a:solidFill>
              <a:latin typeface="Symbol" pitchFamily="18" charset="2"/>
            </a:endParaRPr>
          </a:p>
        </p:txBody>
      </p:sp>
      <p:cxnSp>
        <p:nvCxnSpPr>
          <p:cNvPr id="10" name="Straight Arrow Connector 9"/>
          <p:cNvCxnSpPr>
            <a:endCxn id="5" idx="2"/>
          </p:cNvCxnSpPr>
          <p:nvPr/>
        </p:nvCxnSpPr>
        <p:spPr>
          <a:xfrm flipH="1">
            <a:off x="5791200" y="5344391"/>
            <a:ext cx="1066800" cy="10391"/>
          </a:xfrm>
          <a:prstGeom prst="straightConnector1">
            <a:avLst/>
          </a:prstGeom>
          <a:ln w="76200">
            <a:solidFill>
              <a:schemeClr val="bg2">
                <a:lumMod val="2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54309" y="4724400"/>
            <a:ext cx="577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</a:rPr>
              <a:t>F</a:t>
            </a:r>
            <a:r>
              <a:rPr lang="en-US" sz="3200" b="1" baseline="-25000" dirty="0" err="1" smtClean="0">
                <a:solidFill>
                  <a:schemeClr val="bg2">
                    <a:lumMod val="25000"/>
                  </a:schemeClr>
                </a:solidFill>
              </a:rPr>
              <a:t>w</a:t>
            </a:r>
            <a:endParaRPr lang="en-US" sz="3200" b="1" baseline="-250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867400" y="6594764"/>
            <a:ext cx="1143000" cy="0"/>
          </a:xfrm>
          <a:prstGeom prst="straightConnector1">
            <a:avLst/>
          </a:prstGeom>
          <a:ln w="76200">
            <a:solidFill>
              <a:schemeClr val="bg2">
                <a:lumMod val="25000"/>
              </a:schemeClr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62600" y="6324600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F</a:t>
            </a:r>
            <a:r>
              <a:rPr lang="en-US" sz="3200" b="1" baseline="-25000" dirty="0" smtClean="0">
                <a:solidFill>
                  <a:schemeClr val="bg2">
                    <a:lumMod val="25000"/>
                  </a:schemeClr>
                </a:solidFill>
              </a:rPr>
              <a:t>t</a:t>
            </a:r>
            <a:endParaRPr lang="en-US" sz="3200" b="1" baseline="-25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 rot="17116423">
            <a:off x="7387917" y="3896298"/>
            <a:ext cx="374103" cy="1025236"/>
          </a:xfrm>
          <a:custGeom>
            <a:avLst/>
            <a:gdLst>
              <a:gd name="connsiteX0" fmla="*/ 0 w 254618"/>
              <a:gd name="connsiteY0" fmla="*/ 1025236 h 1025236"/>
              <a:gd name="connsiteX1" fmla="*/ 221672 w 254618"/>
              <a:gd name="connsiteY1" fmla="*/ 581891 h 1025236"/>
              <a:gd name="connsiteX2" fmla="*/ 249382 w 254618"/>
              <a:gd name="connsiteY2" fmla="*/ 0 h 1025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618" h="1025236">
                <a:moveTo>
                  <a:pt x="0" y="1025236"/>
                </a:moveTo>
                <a:cubicBezTo>
                  <a:pt x="90054" y="889000"/>
                  <a:pt x="180108" y="752764"/>
                  <a:pt x="221672" y="581891"/>
                </a:cubicBezTo>
                <a:cubicBezTo>
                  <a:pt x="263236" y="411018"/>
                  <a:pt x="256309" y="205509"/>
                  <a:pt x="249382" y="0"/>
                </a:cubicBezTo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543800" y="3834825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endParaRPr lang="en-US" sz="3200" b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1" name="Straight Arrow Connector 20"/>
          <p:cNvCxnSpPr>
            <a:endCxn id="5" idx="7"/>
          </p:cNvCxnSpPr>
          <p:nvPr/>
        </p:nvCxnSpPr>
        <p:spPr>
          <a:xfrm flipV="1">
            <a:off x="6858000" y="4627381"/>
            <a:ext cx="754342" cy="681794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34200" y="4596825"/>
            <a:ext cx="330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r</a:t>
            </a:r>
            <a:endParaRPr lang="en-US" sz="3200" b="1" baseline="-250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831711" y="5354782"/>
            <a:ext cx="1" cy="578638"/>
          </a:xfrm>
          <a:prstGeom prst="straightConnector1">
            <a:avLst/>
          </a:prstGeom>
          <a:ln w="76200">
            <a:solidFill>
              <a:srgbClr val="7030A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858000" y="5511225"/>
            <a:ext cx="556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W</a:t>
            </a:r>
            <a:endParaRPr lang="en-US" sz="3200" b="1" baseline="-25000" dirty="0">
              <a:solidFill>
                <a:srgbClr val="7030A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6122289" y="5410200"/>
            <a:ext cx="659511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250770" y="5257800"/>
            <a:ext cx="37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v</a:t>
            </a:r>
            <a:endParaRPr lang="en-US" sz="3200" b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4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Drive Motors, Transmissions, Sprockets  and Wheel Diameter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2592402" y="3080220"/>
            <a:ext cx="6399198" cy="3549180"/>
            <a:chOff x="1224878" y="2212808"/>
            <a:chExt cx="6399198" cy="3549180"/>
          </a:xfrm>
        </p:grpSpPr>
        <p:sp>
          <p:nvSpPr>
            <p:cNvPr id="30" name="Can 29"/>
            <p:cNvSpPr/>
            <p:nvPr/>
          </p:nvSpPr>
          <p:spPr>
            <a:xfrm rot="13665007">
              <a:off x="5964465" y="2286955"/>
              <a:ext cx="1733758" cy="1585464"/>
            </a:xfrm>
            <a:prstGeom prst="can">
              <a:avLst>
                <a:gd name="adj" fmla="val 61770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dirty="0" smtClean="0"/>
                <a:t>Wheel</a:t>
              </a:r>
              <a:endParaRPr lang="en-US" dirty="0"/>
            </a:p>
          </p:txBody>
        </p:sp>
        <p:sp>
          <p:nvSpPr>
            <p:cNvPr id="24" name="Can 23"/>
            <p:cNvSpPr/>
            <p:nvPr/>
          </p:nvSpPr>
          <p:spPr>
            <a:xfrm rot="13627051">
              <a:off x="5810003" y="3021176"/>
              <a:ext cx="258396" cy="1714500"/>
            </a:xfrm>
            <a:prstGeom prst="can">
              <a:avLst>
                <a:gd name="adj" fmla="val 65354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19159380">
              <a:off x="2913787" y="3621302"/>
              <a:ext cx="418733" cy="69278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an 13"/>
            <p:cNvSpPr/>
            <p:nvPr/>
          </p:nvSpPr>
          <p:spPr>
            <a:xfrm rot="13627051">
              <a:off x="2345545" y="3736452"/>
              <a:ext cx="220379" cy="1714500"/>
            </a:xfrm>
            <a:prstGeom prst="can">
              <a:avLst>
                <a:gd name="adj" fmla="val 88827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224878" y="4378276"/>
              <a:ext cx="1701423" cy="1383712"/>
              <a:chOff x="3129878" y="4073476"/>
              <a:chExt cx="1701423" cy="1383712"/>
            </a:xfrm>
          </p:grpSpPr>
          <p:sp>
            <p:nvSpPr>
              <p:cNvPr id="5" name="Cube 4"/>
              <p:cNvSpPr/>
              <p:nvPr/>
            </p:nvSpPr>
            <p:spPr>
              <a:xfrm rot="1975020">
                <a:off x="3489705" y="4073476"/>
                <a:ext cx="1341596" cy="1141512"/>
              </a:xfrm>
              <a:prstGeom prst="cube">
                <a:avLst>
                  <a:gd name="adj" fmla="val 19073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Can 5"/>
              <p:cNvSpPr/>
              <p:nvPr/>
            </p:nvSpPr>
            <p:spPr>
              <a:xfrm rot="13731788">
                <a:off x="3375488" y="4372480"/>
                <a:ext cx="839098" cy="1330318"/>
              </a:xfrm>
              <a:prstGeom prst="can">
                <a:avLst>
                  <a:gd name="adj" fmla="val 61770"/>
                </a:avLst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en-US" dirty="0" smtClean="0"/>
                  <a:t>Motor</a:t>
                </a:r>
                <a:endParaRPr lang="en-US" dirty="0"/>
              </a:p>
            </p:txBody>
          </p:sp>
        </p:grpSp>
        <p:sp>
          <p:nvSpPr>
            <p:cNvPr id="16" name="Oval 15"/>
            <p:cNvSpPr/>
            <p:nvPr/>
          </p:nvSpPr>
          <p:spPr>
            <a:xfrm rot="19159380">
              <a:off x="4992457" y="3727496"/>
              <a:ext cx="844865" cy="134072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7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Sprocket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8" name="Straight Connector 17"/>
            <p:cNvCxnSpPr>
              <a:stCxn id="15" idx="7"/>
              <a:endCxn id="16" idx="7"/>
            </p:cNvCxnSpPr>
            <p:nvPr/>
          </p:nvCxnSpPr>
          <p:spPr>
            <a:xfrm>
              <a:off x="3075781" y="3685441"/>
              <a:ext cx="2256682" cy="1582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6" idx="3"/>
              <a:endCxn id="15" idx="3"/>
            </p:cNvCxnSpPr>
            <p:nvPr/>
          </p:nvCxnSpPr>
          <p:spPr>
            <a:xfrm flipH="1" flipV="1">
              <a:off x="3170526" y="4249950"/>
              <a:ext cx="2326790" cy="7020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 rot="18198628">
              <a:off x="1025212" y="4065283"/>
              <a:ext cx="1446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</a:rPr>
                <a:t>Transmission 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279364"/>
              </p:ext>
            </p:extLst>
          </p:nvPr>
        </p:nvGraphicFramePr>
        <p:xfrm>
          <a:off x="228600" y="1219200"/>
          <a:ext cx="7082524" cy="2694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Worksheet" r:id="rId4" imgW="5534058" imgH="2104942" progId="Excel.Sheet.12">
                  <p:embed/>
                </p:oleObj>
              </mc:Choice>
              <mc:Fallback>
                <p:oleObj name="Worksheet" r:id="rId4" imgW="5534058" imgH="210494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1219200"/>
                        <a:ext cx="7082524" cy="2694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021" y="4280292"/>
            <a:ext cx="38022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Symbol"/>
              <a:buChar char="w"/>
            </a:pPr>
            <a:r>
              <a:rPr lang="en-US" sz="2400" dirty="0" smtClean="0"/>
              <a:t> </a:t>
            </a:r>
            <a:r>
              <a:rPr lang="en-US" sz="2000" dirty="0" smtClean="0"/>
              <a:t>(RPM)</a:t>
            </a:r>
          </a:p>
          <a:p>
            <a:r>
              <a:rPr lang="en-US" sz="2400" dirty="0" smtClean="0"/>
              <a:t>Velocity </a:t>
            </a:r>
            <a:r>
              <a:rPr lang="en-US" sz="2400" dirty="0"/>
              <a:t>= v </a:t>
            </a:r>
            <a:r>
              <a:rPr lang="en-US" sz="2400" dirty="0">
                <a:latin typeface="Symbol" pitchFamily="18" charset="2"/>
              </a:rPr>
              <a:t>= </a:t>
            </a:r>
            <a:endParaRPr lang="en-US" sz="2400" dirty="0" smtClean="0">
              <a:latin typeface="Symbol" pitchFamily="18" charset="2"/>
            </a:endParaRPr>
          </a:p>
          <a:p>
            <a:r>
              <a:rPr lang="en-US" sz="2400" dirty="0" smtClean="0">
                <a:latin typeface="Symbol" pitchFamily="18" charset="2"/>
              </a:rPr>
              <a:t>(</a:t>
            </a:r>
            <a:r>
              <a:rPr lang="en-US" sz="2400" dirty="0">
                <a:latin typeface="Symbol" pitchFamily="18" charset="2"/>
              </a:rPr>
              <a:t>w</a:t>
            </a:r>
            <a:r>
              <a:rPr lang="en-US" sz="2400" dirty="0"/>
              <a:t>*2*</a:t>
            </a:r>
            <a:r>
              <a:rPr lang="en-US" sz="2400" dirty="0">
                <a:latin typeface="Symbol" pitchFamily="18" charset="2"/>
              </a:rPr>
              <a:t>P</a:t>
            </a:r>
            <a:r>
              <a:rPr lang="en-US" sz="2400" dirty="0"/>
              <a:t>*r)/(60 *12)         (</a:t>
            </a:r>
            <a:r>
              <a:rPr lang="en-US" sz="2400" dirty="0" err="1"/>
              <a:t>ft</a:t>
            </a:r>
            <a:r>
              <a:rPr lang="en-US" sz="2400" dirty="0"/>
              <a:t>/sec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830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COTS Drive Transmission Options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560" y="28194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4196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366889"/>
              </p:ext>
            </p:extLst>
          </p:nvPr>
        </p:nvGraphicFramePr>
        <p:xfrm>
          <a:off x="132291" y="1905000"/>
          <a:ext cx="6725709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Worksheet" r:id="rId7" imgW="4429190" imgH="2057434" progId="Excel.Sheet.12">
                  <p:embed/>
                </p:oleObj>
              </mc:Choice>
              <mc:Fallback>
                <p:oleObj name="Worksheet" r:id="rId7" imgW="4429190" imgH="205743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2291" y="1905000"/>
                        <a:ext cx="6725709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111302"/>
            <a:ext cx="2133599" cy="1860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53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Drive Motors, Transmissions, Sprockets  and Wheel Diameter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562600"/>
            <a:ext cx="8839200" cy="99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Spreadsheet simulations allow quick iterations to explore different combinations of gearboxes, sprockets and wheel diameters.</a:t>
            </a:r>
            <a:endParaRPr lang="en-US" sz="2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530161"/>
              </p:ext>
            </p:extLst>
          </p:nvPr>
        </p:nvGraphicFramePr>
        <p:xfrm>
          <a:off x="304800" y="1542098"/>
          <a:ext cx="8575324" cy="3791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Worksheet" r:id="rId4" imgW="10686959" imgH="4724378" progId="Excel.Sheet.12">
                  <p:embed/>
                </p:oleObj>
              </mc:Choice>
              <mc:Fallback>
                <p:oleObj name="Worksheet" r:id="rId4" imgW="10686959" imgH="472437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1542098"/>
                        <a:ext cx="8575324" cy="37919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234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15382</TotalTime>
  <Words>1121</Words>
  <Application>Microsoft Office PowerPoint</Application>
  <PresentationFormat>On-screen Show (4:3)</PresentationFormat>
  <Paragraphs>240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Worksheet</vt:lpstr>
      <vt:lpstr>FRC Robot Mechanical Principles</vt:lpstr>
      <vt:lpstr>FRC Engineering/Design </vt:lpstr>
      <vt:lpstr>Friction</vt:lpstr>
      <vt:lpstr>Drive Motors, Transmissions, Sprockets  and Wheel Diameter</vt:lpstr>
      <vt:lpstr>Drive Motors, Transmissions, Sprockets  and Wheel Diameter</vt:lpstr>
      <vt:lpstr>Basic Relationships - Review</vt:lpstr>
      <vt:lpstr>Drive Motors, Transmissions, Sprockets  and Wheel Diameter</vt:lpstr>
      <vt:lpstr>COTS Drive Transmission Options</vt:lpstr>
      <vt:lpstr>Drive Motors, Transmissions, Sprockets  and Wheel Diameter</vt:lpstr>
      <vt:lpstr>Gear Ratio Effects </vt:lpstr>
      <vt:lpstr>Gear Ratio Effects </vt:lpstr>
      <vt:lpstr>2 CIM vs 3 CIM Drive</vt:lpstr>
      <vt:lpstr>2 CIM vs 3 CIM Drive</vt:lpstr>
      <vt:lpstr>Drive Simulation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Drivetrains / Chassis</dc:title>
  <dc:creator>Rick</dc:creator>
  <cp:lastModifiedBy>Rick</cp:lastModifiedBy>
  <cp:revision>268</cp:revision>
  <dcterms:created xsi:type="dcterms:W3CDTF">2013-05-30T01:29:03Z</dcterms:created>
  <dcterms:modified xsi:type="dcterms:W3CDTF">2013-10-25T01:47:59Z</dcterms:modified>
</cp:coreProperties>
</file>